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PT Sans Narrow"/>
      <p:regular r:id="rId24"/>
      <p:bold r:id="rId25"/>
    </p:embeddedFont>
    <p:embeddedFont>
      <p:font typeface="Open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TSansNarrow-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regular.fntdata"/><Relationship Id="rId25" Type="http://schemas.openxmlformats.org/officeDocument/2006/relationships/font" Target="fonts/PTSansNarrow-bold.fntdata"/><Relationship Id="rId28" Type="http://schemas.openxmlformats.org/officeDocument/2006/relationships/font" Target="fonts/OpenSans-italic.fntdata"/><Relationship Id="rId27"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7f4195b62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7f4195b62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41aa1e5ac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41aa1e5ac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41aa1e5ac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41aa1e5ac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41aa1e5ac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41aa1e5ac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41aa1e5ac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41aa1e5ac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7f4195b62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7f4195b62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7f69fd86b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7f69fd86b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7f4195b62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7f4195b62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Ethan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435249975c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435249975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a1e8d823a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a1e8d823a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Outline - Aaron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7f4195b6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7f4195b6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Outline - Aaron</a:t>
            </a:r>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Motor Algorithmic Regulation System</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u="sng">
                <a:solidFill>
                  <a:schemeClr val="dk1"/>
                </a:solidFill>
              </a:rPr>
              <a:t>Resolver Problem Statement: </a:t>
            </a:r>
            <a:r>
              <a:rPr lang="en">
                <a:solidFill>
                  <a:schemeClr val="dk1"/>
                </a:solidFill>
              </a:rPr>
              <a:t>Resolvers are used by NGC to measure the angular position of brushless motors.  These devices are analog in nature and measuring the position requires comparing the amplitudes of two sine waves in the secondary windings (S1 and S2 below).   It is desired to find a method using configurable logic (firmware) that will reliably measure the rotor angular position and velocity being sensed by the resolver.  The configurable logic may use D/A converters to excite the primary windings and A/D converters to sense the secondary winding response.   Matlab Simulink shall be used to model the resolver, electronics and configurable logic so as to demonstrate the selected design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Electromagnetic Interference (EMI): EMI is a type of noise that can occur when electrical signals from the rocket's electronic systems interfere with each other. This can result in unwanted signals that can affect the quality of the signal.</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Thermal Noise: Thermal noise is a type of noise that is caused by the random motion of electrons in a conductor. This noise can be amplified by the high temperatures generated during rocket launch, which can cause unwanted signals and distortions in the electrical signals.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Mechanical Noise: Mechanical noise can be caused by the vibrations and shocks generated during the rocket launch. These vibrations can cause unwanted noise and distortion in the electrical signals.</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7f4195b62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7f4195b62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Aaron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7f4195b62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7f4195b62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Aaron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7f4195b62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7f4195b62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3c9917f15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3c9917f15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a1e8d823a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a1e8d823a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a1e8d823a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a1e8d823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22.jp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image" Target="../media/image16.png"/><Relationship Id="rId8"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jpg"/><Relationship Id="rId4" Type="http://schemas.openxmlformats.org/officeDocument/2006/relationships/image" Target="../media/image2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jpg"/><Relationship Id="rId4" Type="http://schemas.openxmlformats.org/officeDocument/2006/relationships/image" Target="../media/image24.jpg"/><Relationship Id="rId5"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drive.google.com/file/d/14xat0ysSF_sz0u_8I5qjVnaVy-FjeQHp/view" TargetMode="Externa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549339"/>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700"/>
              <a:t>M.A.R.S</a:t>
            </a:r>
            <a:endParaRPr sz="6700"/>
          </a:p>
        </p:txBody>
      </p:sp>
      <p:sp>
        <p:nvSpPr>
          <p:cNvPr id="67" name="Google Shape;67;p13"/>
          <p:cNvSpPr txBox="1"/>
          <p:nvPr>
            <p:ph idx="1" type="subTitle"/>
          </p:nvPr>
        </p:nvSpPr>
        <p:spPr>
          <a:xfrm>
            <a:off x="2105000" y="2701925"/>
            <a:ext cx="4935000" cy="10224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50000"/>
              </a:lnSpc>
              <a:spcBef>
                <a:spcPts val="0"/>
              </a:spcBef>
              <a:spcAft>
                <a:spcPts val="0"/>
              </a:spcAft>
              <a:buNone/>
            </a:pPr>
            <a:r>
              <a:rPr lang="en"/>
              <a:t>Aaron Jarmusch, </a:t>
            </a:r>
            <a:r>
              <a:rPr lang="en"/>
              <a:t>Jacob Stafford, </a:t>
            </a:r>
            <a:endParaRPr/>
          </a:p>
          <a:p>
            <a:pPr indent="0" lvl="0" marL="0" rtl="0" algn="ctr">
              <a:lnSpc>
                <a:spcPct val="150000"/>
              </a:lnSpc>
              <a:spcBef>
                <a:spcPts val="0"/>
              </a:spcBef>
              <a:spcAft>
                <a:spcPts val="0"/>
              </a:spcAft>
              <a:buNone/>
            </a:pPr>
            <a:r>
              <a:rPr lang="en"/>
              <a:t>Joel Huffman, Ethan Conway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Resolver with Simulink</a:t>
            </a:r>
            <a:endParaRPr/>
          </a:p>
        </p:txBody>
      </p:sp>
      <p:pic>
        <p:nvPicPr>
          <p:cNvPr id="137" name="Google Shape;137;p22"/>
          <p:cNvPicPr preferRelativeResize="0"/>
          <p:nvPr/>
        </p:nvPicPr>
        <p:blipFill>
          <a:blip r:embed="rId3">
            <a:alphaModFix/>
          </a:blip>
          <a:stretch>
            <a:fillRect/>
          </a:stretch>
        </p:blipFill>
        <p:spPr>
          <a:xfrm>
            <a:off x="909863" y="1076450"/>
            <a:ext cx="7324284" cy="3686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PLL </a:t>
            </a:r>
            <a:r>
              <a:rPr lang="en"/>
              <a:t>Resolver Encoder</a:t>
            </a:r>
            <a:r>
              <a:rPr lang="en"/>
              <a:t> with Simulink</a:t>
            </a:r>
            <a:endParaRPr/>
          </a:p>
        </p:txBody>
      </p:sp>
      <p:pic>
        <p:nvPicPr>
          <p:cNvPr id="143" name="Google Shape;143;p23"/>
          <p:cNvPicPr preferRelativeResize="0"/>
          <p:nvPr/>
        </p:nvPicPr>
        <p:blipFill>
          <a:blip r:embed="rId3">
            <a:alphaModFix/>
          </a:blip>
          <a:stretch>
            <a:fillRect/>
          </a:stretch>
        </p:blipFill>
        <p:spPr>
          <a:xfrm>
            <a:off x="152400" y="1304825"/>
            <a:ext cx="5710976" cy="3517976"/>
          </a:xfrm>
          <a:prstGeom prst="rect">
            <a:avLst/>
          </a:prstGeom>
          <a:noFill/>
          <a:ln>
            <a:noFill/>
          </a:ln>
        </p:spPr>
      </p:pic>
      <p:pic>
        <p:nvPicPr>
          <p:cNvPr id="144" name="Google Shape;144;p23"/>
          <p:cNvPicPr preferRelativeResize="0"/>
          <p:nvPr/>
        </p:nvPicPr>
        <p:blipFill>
          <a:blip r:embed="rId4">
            <a:alphaModFix/>
          </a:blip>
          <a:stretch>
            <a:fillRect/>
          </a:stretch>
        </p:blipFill>
        <p:spPr>
          <a:xfrm>
            <a:off x="5983151" y="1555338"/>
            <a:ext cx="2975824" cy="301694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PLL Resolver Encoder with Simulink</a:t>
            </a:r>
            <a:endParaRPr/>
          </a:p>
        </p:txBody>
      </p:sp>
      <p:pic>
        <p:nvPicPr>
          <p:cNvPr id="150" name="Google Shape;150;p24"/>
          <p:cNvPicPr preferRelativeResize="0"/>
          <p:nvPr/>
        </p:nvPicPr>
        <p:blipFill>
          <a:blip r:embed="rId3">
            <a:alphaModFix/>
          </a:blip>
          <a:stretch>
            <a:fillRect/>
          </a:stretch>
        </p:blipFill>
        <p:spPr>
          <a:xfrm>
            <a:off x="4025200" y="1151075"/>
            <a:ext cx="3446150" cy="3496551"/>
          </a:xfrm>
          <a:prstGeom prst="rect">
            <a:avLst/>
          </a:prstGeom>
          <a:noFill/>
          <a:ln>
            <a:noFill/>
          </a:ln>
        </p:spPr>
      </p:pic>
      <p:pic>
        <p:nvPicPr>
          <p:cNvPr id="151" name="Google Shape;151;p24"/>
          <p:cNvPicPr preferRelativeResize="0"/>
          <p:nvPr/>
        </p:nvPicPr>
        <p:blipFill>
          <a:blip r:embed="rId4">
            <a:alphaModFix/>
          </a:blip>
          <a:stretch>
            <a:fillRect/>
          </a:stretch>
        </p:blipFill>
        <p:spPr>
          <a:xfrm>
            <a:off x="709150" y="1152426"/>
            <a:ext cx="3316050" cy="3361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5"/>
          <p:cNvPicPr preferRelativeResize="0"/>
          <p:nvPr/>
        </p:nvPicPr>
        <p:blipFill>
          <a:blip r:embed="rId3">
            <a:alphaModFix/>
          </a:blip>
          <a:stretch>
            <a:fillRect/>
          </a:stretch>
        </p:blipFill>
        <p:spPr>
          <a:xfrm>
            <a:off x="152400" y="1049950"/>
            <a:ext cx="7907551" cy="3941150"/>
          </a:xfrm>
          <a:prstGeom prst="rect">
            <a:avLst/>
          </a:prstGeom>
          <a:noFill/>
          <a:ln>
            <a:noFill/>
          </a:ln>
        </p:spPr>
      </p:pic>
      <p:sp>
        <p:nvSpPr>
          <p:cNvPr id="157" name="Google Shape;157;p25"/>
          <p:cNvSpPr txBox="1"/>
          <p:nvPr>
            <p:ph type="title"/>
          </p:nvPr>
        </p:nvSpPr>
        <p:spPr>
          <a:xfrm>
            <a:off x="311700" y="2603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Third-Order Ration Polynomial</a:t>
            </a:r>
            <a:endParaRPr/>
          </a:p>
        </p:txBody>
      </p:sp>
      <p:pic>
        <p:nvPicPr>
          <p:cNvPr id="158" name="Google Shape;158;p25"/>
          <p:cNvPicPr preferRelativeResize="0"/>
          <p:nvPr/>
        </p:nvPicPr>
        <p:blipFill>
          <a:blip r:embed="rId4">
            <a:alphaModFix/>
          </a:blip>
          <a:stretch>
            <a:fillRect/>
          </a:stretch>
        </p:blipFill>
        <p:spPr>
          <a:xfrm>
            <a:off x="4572000" y="782900"/>
            <a:ext cx="4476799" cy="1354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S-Transform</a:t>
            </a:r>
            <a:r>
              <a:rPr lang="en"/>
              <a:t> Resolver Encoder with Simulink</a:t>
            </a:r>
            <a:endParaRPr/>
          </a:p>
        </p:txBody>
      </p:sp>
      <p:pic>
        <p:nvPicPr>
          <p:cNvPr id="164" name="Google Shape;164;p26"/>
          <p:cNvPicPr preferRelativeResize="0"/>
          <p:nvPr/>
        </p:nvPicPr>
        <p:blipFill>
          <a:blip r:embed="rId3">
            <a:alphaModFix/>
          </a:blip>
          <a:stretch>
            <a:fillRect/>
          </a:stretch>
        </p:blipFill>
        <p:spPr>
          <a:xfrm>
            <a:off x="152400" y="1304825"/>
            <a:ext cx="8679901" cy="33327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did these help with our project?</a:t>
            </a:r>
            <a:endParaRPr/>
          </a:p>
        </p:txBody>
      </p:sp>
      <p:sp>
        <p:nvSpPr>
          <p:cNvPr id="170" name="Google Shape;170;p27"/>
          <p:cNvSpPr txBox="1"/>
          <p:nvPr>
            <p:ph idx="1" type="body"/>
          </p:nvPr>
        </p:nvSpPr>
        <p:spPr>
          <a:xfrm>
            <a:off x="311700" y="1342525"/>
            <a:ext cx="8520600" cy="372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solidFill>
                  <a:schemeClr val="dk1"/>
                </a:solidFill>
              </a:rPr>
              <a:t>Apparatus:</a:t>
            </a:r>
            <a:endParaRPr b="1">
              <a:solidFill>
                <a:schemeClr val="dk1"/>
              </a:solidFill>
            </a:endParaRPr>
          </a:p>
          <a:p>
            <a:pPr indent="-342900" lvl="0" marL="457200" rtl="0" algn="l">
              <a:lnSpc>
                <a:spcPct val="150000"/>
              </a:lnSpc>
              <a:spcBef>
                <a:spcPts val="1200"/>
              </a:spcBef>
              <a:spcAft>
                <a:spcPts val="0"/>
              </a:spcAft>
              <a:buClr>
                <a:schemeClr val="dk1"/>
              </a:buClr>
              <a:buSzPts val="1800"/>
              <a:buChar char="●"/>
            </a:pPr>
            <a:r>
              <a:rPr lang="en">
                <a:solidFill>
                  <a:schemeClr val="dk1"/>
                </a:solidFill>
              </a:rPr>
              <a:t>Gives us a physical model to help us generally understand what the real world application is for this project, and how the work that we’re doing in simulink factors into the real application.</a:t>
            </a:r>
            <a:endParaRPr b="1">
              <a:solidFill>
                <a:schemeClr val="dk1"/>
              </a:solidFill>
            </a:endParaRPr>
          </a:p>
          <a:p>
            <a:pPr indent="0" lvl="0" marL="0" rtl="0" algn="l">
              <a:spcBef>
                <a:spcPts val="1200"/>
              </a:spcBef>
              <a:spcAft>
                <a:spcPts val="0"/>
              </a:spcAft>
              <a:buNone/>
            </a:pPr>
            <a:r>
              <a:rPr b="1" lang="en">
                <a:solidFill>
                  <a:schemeClr val="dk1"/>
                </a:solidFill>
              </a:rPr>
              <a:t>Simulink:</a:t>
            </a:r>
            <a:endParaRPr b="1">
              <a:solidFill>
                <a:schemeClr val="dk1"/>
              </a:solidFill>
            </a:endParaRPr>
          </a:p>
          <a:p>
            <a:pPr indent="-342900" lvl="0" marL="457200" rtl="0" algn="l">
              <a:lnSpc>
                <a:spcPct val="150000"/>
              </a:lnSpc>
              <a:spcBef>
                <a:spcPts val="1200"/>
              </a:spcBef>
              <a:spcAft>
                <a:spcPts val="0"/>
              </a:spcAft>
              <a:buSzPts val="1800"/>
              <a:buChar char="●"/>
            </a:pPr>
            <a:r>
              <a:rPr lang="en"/>
              <a:t>Main thing NG partnered with us to create. Gives us a virtual model that allows us to test and change values without having to adjust anything physically.</a:t>
            </a:r>
            <a:endParaRPr/>
          </a:p>
          <a:p>
            <a:pPr indent="0" lvl="0" marL="45720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Working </a:t>
            </a:r>
            <a:r>
              <a:rPr lang="en"/>
              <a:t>w</a:t>
            </a:r>
            <a:r>
              <a:rPr lang="en"/>
              <a:t>ith a </a:t>
            </a:r>
            <a:r>
              <a:rPr lang="en"/>
              <a:t>t</a:t>
            </a:r>
            <a:r>
              <a:rPr lang="en"/>
              <a:t>hird </a:t>
            </a:r>
            <a:r>
              <a:rPr lang="en"/>
              <a:t>p</a:t>
            </a:r>
            <a:r>
              <a:rPr lang="en"/>
              <a:t>arty</a:t>
            </a:r>
            <a:endParaRPr/>
          </a:p>
        </p:txBody>
      </p:sp>
      <p:sp>
        <p:nvSpPr>
          <p:cNvPr id="176" name="Google Shape;176;p28"/>
          <p:cNvSpPr txBox="1"/>
          <p:nvPr>
            <p:ph idx="1" type="body"/>
          </p:nvPr>
        </p:nvSpPr>
        <p:spPr>
          <a:xfrm>
            <a:off x="311700" y="1342525"/>
            <a:ext cx="8520600" cy="3710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solidFill>
                  <a:schemeClr val="dk1"/>
                </a:solidFill>
              </a:rPr>
              <a:t>Process of getting started on the entire project was slow</a:t>
            </a:r>
            <a:endParaRPr>
              <a:solidFill>
                <a:schemeClr val="dk1"/>
              </a:solidFill>
            </a:endParaRPr>
          </a:p>
          <a:p>
            <a:pPr indent="-317500" lvl="1" marL="914400" rtl="0" algn="l">
              <a:lnSpc>
                <a:spcPct val="150000"/>
              </a:lnSpc>
              <a:spcBef>
                <a:spcPts val="1000"/>
              </a:spcBef>
              <a:spcAft>
                <a:spcPts val="0"/>
              </a:spcAft>
              <a:buClr>
                <a:schemeClr val="dk1"/>
              </a:buClr>
              <a:buSzPts val="1400"/>
              <a:buChar char="○"/>
            </a:pPr>
            <a:r>
              <a:rPr lang="en">
                <a:solidFill>
                  <a:schemeClr val="dk1"/>
                </a:solidFill>
              </a:rPr>
              <a:t>NDA wasn’t signed until the end of the first semester, didn’t know what was expected of us, didn’t know the scope of the project</a:t>
            </a:r>
            <a:endParaRPr>
              <a:solidFill>
                <a:schemeClr val="dk1"/>
              </a:solidFill>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rPr>
              <a:t>Once regular meeting times were established, ended up getting a lot of work done with the help of NG</a:t>
            </a:r>
            <a:endParaRPr>
              <a:solidFill>
                <a:schemeClr val="dk1"/>
              </a:solidFill>
            </a:endParaRPr>
          </a:p>
          <a:p>
            <a:pPr indent="-317500" lvl="1" marL="914400" rtl="0" algn="l">
              <a:lnSpc>
                <a:spcPct val="150000"/>
              </a:lnSpc>
              <a:spcBef>
                <a:spcPts val="1000"/>
              </a:spcBef>
              <a:spcAft>
                <a:spcPts val="0"/>
              </a:spcAft>
              <a:buClr>
                <a:schemeClr val="dk1"/>
              </a:buClr>
              <a:buSzPts val="1400"/>
              <a:buChar char="○"/>
            </a:pPr>
            <a:r>
              <a:rPr lang="en">
                <a:solidFill>
                  <a:schemeClr val="dk1"/>
                </a:solidFill>
              </a:rPr>
              <a:t>Utilized research papers given by NG to work on resolver encoder simulations</a:t>
            </a:r>
            <a:endParaRPr>
              <a:solidFill>
                <a:schemeClr val="dk1"/>
              </a:solidFill>
            </a:endParaRPr>
          </a:p>
          <a:p>
            <a:pPr indent="-317500" lvl="1" marL="914400" rtl="0" algn="l">
              <a:lnSpc>
                <a:spcPct val="150000"/>
              </a:lnSpc>
              <a:spcBef>
                <a:spcPts val="1000"/>
              </a:spcBef>
              <a:spcAft>
                <a:spcPts val="0"/>
              </a:spcAft>
              <a:buClr>
                <a:schemeClr val="dk1"/>
              </a:buClr>
              <a:buSzPts val="1400"/>
              <a:buChar char="○"/>
            </a:pPr>
            <a:r>
              <a:rPr lang="en">
                <a:solidFill>
                  <a:schemeClr val="dk1"/>
                </a:solidFill>
              </a:rPr>
              <a:t>Continued work on physical apparatus</a:t>
            </a:r>
            <a:endParaRPr>
              <a:solidFill>
                <a:schemeClr val="dk1"/>
              </a:solidFill>
            </a:endParaRPr>
          </a:p>
          <a:p>
            <a:pPr indent="-317500" lvl="1" marL="914400" rtl="0" algn="l">
              <a:lnSpc>
                <a:spcPct val="150000"/>
              </a:lnSpc>
              <a:spcBef>
                <a:spcPts val="1000"/>
              </a:spcBef>
              <a:spcAft>
                <a:spcPts val="1000"/>
              </a:spcAft>
              <a:buClr>
                <a:schemeClr val="dk1"/>
              </a:buClr>
              <a:buSzPts val="1400"/>
              <a:buChar char="○"/>
            </a:pPr>
            <a:r>
              <a:rPr lang="en">
                <a:solidFill>
                  <a:schemeClr val="dk1"/>
                </a:solidFill>
              </a:rPr>
              <a:t>Explored neural networks</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would we go from here?</a:t>
            </a:r>
            <a:endParaRPr/>
          </a:p>
        </p:txBody>
      </p:sp>
      <p:sp>
        <p:nvSpPr>
          <p:cNvPr id="182" name="Google Shape;182;p2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solidFill>
                  <a:schemeClr val="dk1"/>
                </a:solidFill>
              </a:rPr>
              <a:t>Expand the amount of Simulink models </a:t>
            </a:r>
            <a:endParaRPr>
              <a:solidFill>
                <a:schemeClr val="dk1"/>
              </a:solidFill>
            </a:endParaRPr>
          </a:p>
          <a:p>
            <a:pPr indent="-317500" lvl="1" marL="914400" rtl="0" algn="l">
              <a:lnSpc>
                <a:spcPct val="150000"/>
              </a:lnSpc>
              <a:spcBef>
                <a:spcPts val="1000"/>
              </a:spcBef>
              <a:spcAft>
                <a:spcPts val="0"/>
              </a:spcAft>
              <a:buClr>
                <a:schemeClr val="dk1"/>
              </a:buClr>
              <a:buSzPts val="1400"/>
              <a:buChar char="○"/>
            </a:pPr>
            <a:r>
              <a:rPr lang="en">
                <a:solidFill>
                  <a:schemeClr val="dk1"/>
                </a:solidFill>
              </a:rPr>
              <a:t>3 models were built and tested for the project, testing more could potentially lead to a better output.</a:t>
            </a:r>
            <a:endParaRPr>
              <a:solidFill>
                <a:schemeClr val="dk1"/>
              </a:solidFill>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rPr>
              <a:t>Continue work on the neural network</a:t>
            </a:r>
            <a:endParaRPr>
              <a:solidFill>
                <a:schemeClr val="dk1"/>
              </a:solidFill>
            </a:endParaRPr>
          </a:p>
          <a:p>
            <a:pPr indent="-317500" lvl="1" marL="914400" rtl="0" algn="l">
              <a:lnSpc>
                <a:spcPct val="150000"/>
              </a:lnSpc>
              <a:spcBef>
                <a:spcPts val="1000"/>
              </a:spcBef>
              <a:spcAft>
                <a:spcPts val="1000"/>
              </a:spcAft>
              <a:buClr>
                <a:schemeClr val="dk1"/>
              </a:buClr>
              <a:buSzPts val="1400"/>
              <a:buChar char="○"/>
            </a:pPr>
            <a:r>
              <a:rPr lang="en">
                <a:solidFill>
                  <a:schemeClr val="dk1"/>
                </a:solidFill>
              </a:rPr>
              <a:t>Neural network was tested, but not one of our goals to complete given by NG. Has the potential to work better than a simulink model, but would need more work and training.</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96325" y="1698425"/>
            <a:ext cx="5129100" cy="7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7000"/>
              <a:t>Questions?</a:t>
            </a:r>
            <a:endParaRPr sz="7000"/>
          </a:p>
        </p:txBody>
      </p:sp>
      <p:pic>
        <p:nvPicPr>
          <p:cNvPr id="188" name="Google Shape;188;p30"/>
          <p:cNvPicPr preferRelativeResize="0"/>
          <p:nvPr/>
        </p:nvPicPr>
        <p:blipFill>
          <a:blip r:embed="rId3">
            <a:alphaModFix/>
          </a:blip>
          <a:stretch>
            <a:fillRect/>
          </a:stretch>
        </p:blipFill>
        <p:spPr>
          <a:xfrm>
            <a:off x="6281576" y="422975"/>
            <a:ext cx="2619601" cy="2862276"/>
          </a:xfrm>
          <a:prstGeom prst="rect">
            <a:avLst/>
          </a:prstGeom>
          <a:noFill/>
          <a:ln>
            <a:noFill/>
          </a:ln>
        </p:spPr>
      </p:pic>
      <p:pic>
        <p:nvPicPr>
          <p:cNvPr id="189" name="Google Shape;189;p30"/>
          <p:cNvPicPr preferRelativeResize="0"/>
          <p:nvPr/>
        </p:nvPicPr>
        <p:blipFill rotWithShape="1">
          <a:blip r:embed="rId4">
            <a:alphaModFix/>
          </a:blip>
          <a:srcRect b="21833" l="0" r="0" t="29168"/>
          <a:stretch/>
        </p:blipFill>
        <p:spPr>
          <a:xfrm>
            <a:off x="6604900" y="1256237"/>
            <a:ext cx="2539101" cy="2520177"/>
          </a:xfrm>
          <a:prstGeom prst="rect">
            <a:avLst/>
          </a:prstGeom>
          <a:noFill/>
          <a:ln>
            <a:noFill/>
          </a:ln>
        </p:spPr>
      </p:pic>
      <p:pic>
        <p:nvPicPr>
          <p:cNvPr id="190" name="Google Shape;190;p30"/>
          <p:cNvPicPr preferRelativeResize="0"/>
          <p:nvPr/>
        </p:nvPicPr>
        <p:blipFill>
          <a:blip r:embed="rId5">
            <a:alphaModFix/>
          </a:blip>
          <a:stretch>
            <a:fillRect/>
          </a:stretch>
        </p:blipFill>
        <p:spPr>
          <a:xfrm>
            <a:off x="4621364" y="1241963"/>
            <a:ext cx="1711874" cy="3471201"/>
          </a:xfrm>
          <a:prstGeom prst="rect">
            <a:avLst/>
          </a:prstGeom>
          <a:noFill/>
          <a:ln>
            <a:noFill/>
          </a:ln>
        </p:spPr>
      </p:pic>
      <p:pic>
        <p:nvPicPr>
          <p:cNvPr id="191" name="Google Shape;191;p30"/>
          <p:cNvPicPr preferRelativeResize="0"/>
          <p:nvPr/>
        </p:nvPicPr>
        <p:blipFill rotWithShape="1">
          <a:blip r:embed="rId6">
            <a:alphaModFix/>
          </a:blip>
          <a:srcRect b="12722" l="0" r="0" t="14781"/>
          <a:stretch/>
        </p:blipFill>
        <p:spPr>
          <a:xfrm>
            <a:off x="5549538" y="1187763"/>
            <a:ext cx="1796775" cy="2641249"/>
          </a:xfrm>
          <a:prstGeom prst="rect">
            <a:avLst/>
          </a:prstGeom>
          <a:noFill/>
          <a:ln>
            <a:noFill/>
          </a:ln>
        </p:spPr>
      </p:pic>
      <p:pic>
        <p:nvPicPr>
          <p:cNvPr id="192" name="Google Shape;192;p30"/>
          <p:cNvPicPr preferRelativeResize="0"/>
          <p:nvPr/>
        </p:nvPicPr>
        <p:blipFill>
          <a:blip r:embed="rId7">
            <a:alphaModFix/>
          </a:blip>
          <a:stretch>
            <a:fillRect/>
          </a:stretch>
        </p:blipFill>
        <p:spPr>
          <a:xfrm>
            <a:off x="5788669" y="3897401"/>
            <a:ext cx="2282025" cy="1517626"/>
          </a:xfrm>
          <a:prstGeom prst="rect">
            <a:avLst/>
          </a:prstGeom>
          <a:noFill/>
          <a:ln>
            <a:noFill/>
          </a:ln>
        </p:spPr>
      </p:pic>
      <p:pic>
        <p:nvPicPr>
          <p:cNvPr id="193" name="Google Shape;193;p30"/>
          <p:cNvPicPr preferRelativeResize="0"/>
          <p:nvPr/>
        </p:nvPicPr>
        <p:blipFill>
          <a:blip r:embed="rId7">
            <a:alphaModFix/>
          </a:blip>
          <a:stretch>
            <a:fillRect/>
          </a:stretch>
        </p:blipFill>
        <p:spPr>
          <a:xfrm>
            <a:off x="7288456" y="3822776"/>
            <a:ext cx="2282025" cy="1517626"/>
          </a:xfrm>
          <a:prstGeom prst="rect">
            <a:avLst/>
          </a:prstGeom>
          <a:noFill/>
          <a:ln>
            <a:noFill/>
          </a:ln>
        </p:spPr>
      </p:pic>
      <p:pic>
        <p:nvPicPr>
          <p:cNvPr id="194" name="Google Shape;194;p30"/>
          <p:cNvPicPr preferRelativeResize="0"/>
          <p:nvPr/>
        </p:nvPicPr>
        <p:blipFill>
          <a:blip r:embed="rId5">
            <a:alphaModFix/>
          </a:blip>
          <a:stretch>
            <a:fillRect/>
          </a:stretch>
        </p:blipFill>
        <p:spPr>
          <a:xfrm>
            <a:off x="6540102" y="1415788"/>
            <a:ext cx="1711874" cy="3471201"/>
          </a:xfrm>
          <a:prstGeom prst="rect">
            <a:avLst/>
          </a:prstGeom>
          <a:noFill/>
          <a:ln>
            <a:noFill/>
          </a:ln>
        </p:spPr>
      </p:pic>
      <p:pic>
        <p:nvPicPr>
          <p:cNvPr id="195" name="Google Shape;195;p30"/>
          <p:cNvPicPr preferRelativeResize="0"/>
          <p:nvPr/>
        </p:nvPicPr>
        <p:blipFill>
          <a:blip r:embed="rId5">
            <a:alphaModFix/>
          </a:blip>
          <a:stretch>
            <a:fillRect/>
          </a:stretch>
        </p:blipFill>
        <p:spPr>
          <a:xfrm>
            <a:off x="5591977" y="1869188"/>
            <a:ext cx="1711874" cy="3471201"/>
          </a:xfrm>
          <a:prstGeom prst="rect">
            <a:avLst/>
          </a:prstGeom>
          <a:noFill/>
          <a:ln>
            <a:noFill/>
          </a:ln>
        </p:spPr>
      </p:pic>
      <p:pic>
        <p:nvPicPr>
          <p:cNvPr id="196" name="Google Shape;196;p30"/>
          <p:cNvPicPr preferRelativeResize="0"/>
          <p:nvPr/>
        </p:nvPicPr>
        <p:blipFill rotWithShape="1">
          <a:blip r:embed="rId8">
            <a:alphaModFix/>
          </a:blip>
          <a:srcRect b="36688" l="26332" r="25351" t="36511"/>
          <a:stretch/>
        </p:blipFill>
        <p:spPr>
          <a:xfrm>
            <a:off x="1743325" y="3947520"/>
            <a:ext cx="2732000" cy="852399"/>
          </a:xfrm>
          <a:prstGeom prst="rect">
            <a:avLst/>
          </a:prstGeom>
          <a:noFill/>
          <a:ln>
            <a:noFill/>
          </a:ln>
        </p:spPr>
      </p:pic>
      <p:pic>
        <p:nvPicPr>
          <p:cNvPr id="197" name="Google Shape;197;p30"/>
          <p:cNvPicPr preferRelativeResize="0"/>
          <p:nvPr/>
        </p:nvPicPr>
        <p:blipFill>
          <a:blip r:embed="rId9">
            <a:alphaModFix/>
          </a:blip>
          <a:stretch>
            <a:fillRect/>
          </a:stretch>
        </p:blipFill>
        <p:spPr>
          <a:xfrm>
            <a:off x="140375" y="3829000"/>
            <a:ext cx="1089450" cy="1089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Northrop Grumman</a:t>
            </a:r>
            <a:endParaRPr/>
          </a:p>
        </p:txBody>
      </p:sp>
      <p:sp>
        <p:nvSpPr>
          <p:cNvPr id="73" name="Google Shape;73;p14"/>
          <p:cNvSpPr txBox="1"/>
          <p:nvPr>
            <p:ph idx="1" type="body"/>
          </p:nvPr>
        </p:nvSpPr>
        <p:spPr>
          <a:xfrm>
            <a:off x="311700" y="1228625"/>
            <a:ext cx="4717500" cy="3495000"/>
          </a:xfrm>
          <a:prstGeom prst="rect">
            <a:avLst/>
          </a:prstGeom>
        </p:spPr>
        <p:txBody>
          <a:bodyPr anchorCtr="0" anchor="t" bIns="91425" lIns="91425" spcFirstLastPara="1" rIns="91425" wrap="square" tIns="91425">
            <a:normAutofit lnSpcReduction="20000"/>
          </a:bodyPr>
          <a:lstStyle/>
          <a:p>
            <a:pPr indent="-342900" lvl="0" marL="457200" rtl="0" algn="l">
              <a:lnSpc>
                <a:spcPct val="150000"/>
              </a:lnSpc>
              <a:spcBef>
                <a:spcPts val="0"/>
              </a:spcBef>
              <a:spcAft>
                <a:spcPts val="0"/>
              </a:spcAft>
              <a:buSzPts val="1800"/>
              <a:buChar char="●"/>
            </a:pPr>
            <a:r>
              <a:rPr lang="en"/>
              <a:t>Company we are working with throughout the year.</a:t>
            </a:r>
            <a:endParaRPr/>
          </a:p>
          <a:p>
            <a:pPr indent="0" lvl="0" marL="457200" rtl="0" algn="l">
              <a:lnSpc>
                <a:spcPct val="150000"/>
              </a:lnSpc>
              <a:spcBef>
                <a:spcPts val="0"/>
              </a:spcBef>
              <a:spcAft>
                <a:spcPts val="0"/>
              </a:spcAft>
              <a:buNone/>
            </a:pPr>
            <a:r>
              <a:t/>
            </a:r>
            <a:endParaRPr/>
          </a:p>
          <a:p>
            <a:pPr indent="-342900" lvl="0" marL="457200" rtl="0" algn="l">
              <a:lnSpc>
                <a:spcPct val="150000"/>
              </a:lnSpc>
              <a:spcBef>
                <a:spcPts val="0"/>
              </a:spcBef>
              <a:spcAft>
                <a:spcPts val="0"/>
              </a:spcAft>
              <a:buSzPts val="1800"/>
              <a:buChar char="●"/>
            </a:pPr>
            <a:r>
              <a:rPr lang="en"/>
              <a:t>American multinational aerospace and defense technology company.</a:t>
            </a:r>
            <a:endParaRPr/>
          </a:p>
          <a:p>
            <a:pPr indent="0" lvl="0" marL="457200" rtl="0" algn="l">
              <a:lnSpc>
                <a:spcPct val="150000"/>
              </a:lnSpc>
              <a:spcBef>
                <a:spcPts val="0"/>
              </a:spcBef>
              <a:spcAft>
                <a:spcPts val="0"/>
              </a:spcAft>
              <a:buNone/>
            </a:pPr>
            <a:r>
              <a:t/>
            </a:r>
            <a:endParaRPr/>
          </a:p>
          <a:p>
            <a:pPr indent="-342900" lvl="0" marL="457200" rtl="0" algn="l">
              <a:lnSpc>
                <a:spcPct val="150000"/>
              </a:lnSpc>
              <a:spcBef>
                <a:spcPts val="0"/>
              </a:spcBef>
              <a:spcAft>
                <a:spcPts val="0"/>
              </a:spcAft>
              <a:buSzPts val="1800"/>
              <a:buChar char="●"/>
            </a:pPr>
            <a:r>
              <a:rPr lang="en"/>
              <a:t>Working with Andrew Meyer, John Stolan, and other Northrop Grumman engineers.</a:t>
            </a:r>
            <a:endParaRPr/>
          </a:p>
        </p:txBody>
      </p:sp>
      <p:pic>
        <p:nvPicPr>
          <p:cNvPr id="74" name="Google Shape;74;p14"/>
          <p:cNvPicPr preferRelativeResize="0"/>
          <p:nvPr/>
        </p:nvPicPr>
        <p:blipFill>
          <a:blip r:embed="rId3">
            <a:alphaModFix/>
          </a:blip>
          <a:stretch>
            <a:fillRect/>
          </a:stretch>
        </p:blipFill>
        <p:spPr>
          <a:xfrm>
            <a:off x="5721100" y="41600"/>
            <a:ext cx="2592925" cy="2592925"/>
          </a:xfrm>
          <a:prstGeom prst="rect">
            <a:avLst/>
          </a:prstGeom>
          <a:noFill/>
          <a:ln>
            <a:noFill/>
          </a:ln>
        </p:spPr>
      </p:pic>
      <p:pic>
        <p:nvPicPr>
          <p:cNvPr id="75" name="Google Shape;75;p14"/>
          <p:cNvPicPr preferRelativeResize="0"/>
          <p:nvPr/>
        </p:nvPicPr>
        <p:blipFill>
          <a:blip r:embed="rId4">
            <a:alphaModFix/>
          </a:blip>
          <a:stretch>
            <a:fillRect/>
          </a:stretch>
        </p:blipFill>
        <p:spPr>
          <a:xfrm>
            <a:off x="5398613" y="2706000"/>
            <a:ext cx="3237900" cy="2132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M.A.R.S Problem</a:t>
            </a:r>
            <a:endParaRPr/>
          </a:p>
        </p:txBody>
      </p:sp>
      <p:sp>
        <p:nvSpPr>
          <p:cNvPr id="81" name="Google Shape;81;p15"/>
          <p:cNvSpPr txBox="1"/>
          <p:nvPr>
            <p:ph idx="1" type="body"/>
          </p:nvPr>
        </p:nvSpPr>
        <p:spPr>
          <a:xfrm>
            <a:off x="311700" y="1113925"/>
            <a:ext cx="4260300" cy="3495000"/>
          </a:xfrm>
          <a:prstGeom prst="rect">
            <a:avLst/>
          </a:prstGeom>
        </p:spPr>
        <p:txBody>
          <a:bodyPr anchorCtr="0" anchor="ctr" bIns="91425" lIns="91425" spcFirstLastPara="1" rIns="91425" wrap="square" tIns="91425">
            <a:normAutofit lnSpcReduction="20000"/>
          </a:bodyPr>
          <a:lstStyle/>
          <a:p>
            <a:pPr indent="0" lvl="0" marL="457200" rtl="0" algn="l">
              <a:lnSpc>
                <a:spcPct val="150000"/>
              </a:lnSpc>
              <a:spcBef>
                <a:spcPts val="0"/>
              </a:spcBef>
              <a:spcAft>
                <a:spcPts val="0"/>
              </a:spcAft>
              <a:buNone/>
            </a:pPr>
            <a:r>
              <a:rPr b="1" lang="en"/>
              <a:t>Rocket Launch to Mars</a:t>
            </a:r>
            <a:endParaRPr b="1"/>
          </a:p>
          <a:p>
            <a:pPr indent="-342900" lvl="0" marL="914400" rtl="0" algn="l">
              <a:lnSpc>
                <a:spcPct val="150000"/>
              </a:lnSpc>
              <a:spcBef>
                <a:spcPts val="0"/>
              </a:spcBef>
              <a:spcAft>
                <a:spcPts val="0"/>
              </a:spcAft>
              <a:buSzPts val="1800"/>
              <a:buChar char="●"/>
            </a:pPr>
            <a:r>
              <a:rPr lang="en"/>
              <a:t>Expected Launch in 28’</a:t>
            </a:r>
            <a:endParaRPr/>
          </a:p>
          <a:p>
            <a:pPr indent="0" lvl="0" marL="457200" rtl="0" algn="l">
              <a:lnSpc>
                <a:spcPct val="150000"/>
              </a:lnSpc>
              <a:spcBef>
                <a:spcPts val="0"/>
              </a:spcBef>
              <a:spcAft>
                <a:spcPts val="0"/>
              </a:spcAft>
              <a:buNone/>
            </a:pPr>
            <a:r>
              <a:rPr b="1" lang="en"/>
              <a:t>Electronic System</a:t>
            </a:r>
            <a:endParaRPr b="1"/>
          </a:p>
          <a:p>
            <a:pPr indent="-342900" lvl="0" marL="914400" rtl="0" algn="l">
              <a:lnSpc>
                <a:spcPct val="150000"/>
              </a:lnSpc>
              <a:spcBef>
                <a:spcPts val="0"/>
              </a:spcBef>
              <a:spcAft>
                <a:spcPts val="0"/>
              </a:spcAft>
              <a:buSzPts val="1800"/>
              <a:buChar char="●"/>
            </a:pPr>
            <a:r>
              <a:rPr lang="en"/>
              <a:t>Moving Platform for Space Exploration</a:t>
            </a:r>
            <a:endParaRPr/>
          </a:p>
          <a:p>
            <a:pPr indent="0" lvl="0" marL="457200" rtl="0" algn="l">
              <a:lnSpc>
                <a:spcPct val="150000"/>
              </a:lnSpc>
              <a:spcBef>
                <a:spcPts val="0"/>
              </a:spcBef>
              <a:spcAft>
                <a:spcPts val="0"/>
              </a:spcAft>
              <a:buNone/>
            </a:pPr>
            <a:r>
              <a:rPr b="1" lang="en"/>
              <a:t>Noise </a:t>
            </a:r>
            <a:r>
              <a:rPr b="1" lang="en"/>
              <a:t>Experienced</a:t>
            </a:r>
            <a:endParaRPr b="1"/>
          </a:p>
          <a:p>
            <a:pPr indent="-342900" lvl="0" marL="914400" rtl="0" algn="l">
              <a:lnSpc>
                <a:spcPct val="150000"/>
              </a:lnSpc>
              <a:spcBef>
                <a:spcPts val="0"/>
              </a:spcBef>
              <a:spcAft>
                <a:spcPts val="0"/>
              </a:spcAft>
              <a:buSzPts val="1800"/>
              <a:buChar char="●"/>
            </a:pPr>
            <a:r>
              <a:rPr lang="en"/>
              <a:t>Electromagnetic Interference</a:t>
            </a:r>
            <a:endParaRPr/>
          </a:p>
          <a:p>
            <a:pPr indent="-342900" lvl="0" marL="914400" rtl="0" algn="l">
              <a:lnSpc>
                <a:spcPct val="150000"/>
              </a:lnSpc>
              <a:spcBef>
                <a:spcPts val="0"/>
              </a:spcBef>
              <a:spcAft>
                <a:spcPts val="0"/>
              </a:spcAft>
              <a:buSzPts val="1800"/>
              <a:buChar char="●"/>
            </a:pPr>
            <a:r>
              <a:rPr lang="en"/>
              <a:t>Thermal Noise</a:t>
            </a:r>
            <a:endParaRPr/>
          </a:p>
          <a:p>
            <a:pPr indent="-342900" lvl="0" marL="914400" rtl="0" algn="l">
              <a:lnSpc>
                <a:spcPct val="150000"/>
              </a:lnSpc>
              <a:spcBef>
                <a:spcPts val="0"/>
              </a:spcBef>
              <a:spcAft>
                <a:spcPts val="0"/>
              </a:spcAft>
              <a:buSzPts val="1800"/>
              <a:buChar char="●"/>
            </a:pPr>
            <a:r>
              <a:rPr lang="en"/>
              <a:t>Mechanical</a:t>
            </a:r>
            <a:r>
              <a:rPr lang="en"/>
              <a:t> Noise</a:t>
            </a:r>
            <a:endParaRPr/>
          </a:p>
        </p:txBody>
      </p:sp>
      <p:pic>
        <p:nvPicPr>
          <p:cNvPr id="82" name="Google Shape;82;p15"/>
          <p:cNvPicPr preferRelativeResize="0"/>
          <p:nvPr/>
        </p:nvPicPr>
        <p:blipFill rotWithShape="1">
          <a:blip r:embed="rId3">
            <a:alphaModFix/>
          </a:blip>
          <a:srcRect b="0" l="0" r="0" t="0"/>
          <a:stretch/>
        </p:blipFill>
        <p:spPr>
          <a:xfrm>
            <a:off x="5096310" y="445025"/>
            <a:ext cx="2868717" cy="4413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Current Solution</a:t>
            </a:r>
            <a:endParaRPr/>
          </a:p>
        </p:txBody>
      </p:sp>
      <p:sp>
        <p:nvSpPr>
          <p:cNvPr id="88" name="Google Shape;88;p16"/>
          <p:cNvSpPr txBox="1"/>
          <p:nvPr>
            <p:ph idx="1" type="body"/>
          </p:nvPr>
        </p:nvSpPr>
        <p:spPr>
          <a:xfrm>
            <a:off x="311700" y="1227425"/>
            <a:ext cx="5187900" cy="3416400"/>
          </a:xfrm>
          <a:prstGeom prst="rect">
            <a:avLst/>
          </a:prstGeom>
        </p:spPr>
        <p:txBody>
          <a:bodyPr anchorCtr="0" anchor="ctr" bIns="91425" lIns="91425" spcFirstLastPara="1" rIns="91425" wrap="square" tIns="91425">
            <a:normAutofit/>
          </a:bodyPr>
          <a:lstStyle/>
          <a:p>
            <a:pPr indent="0" lvl="0" marL="0" rtl="0" algn="l">
              <a:lnSpc>
                <a:spcPct val="150000"/>
              </a:lnSpc>
              <a:spcBef>
                <a:spcPts val="0"/>
              </a:spcBef>
              <a:spcAft>
                <a:spcPts val="0"/>
              </a:spcAft>
              <a:buNone/>
            </a:pPr>
            <a:r>
              <a:rPr b="1" lang="en" sz="2100"/>
              <a:t>Northrop Grumman</a:t>
            </a:r>
            <a:endParaRPr b="1" sz="2100"/>
          </a:p>
          <a:p>
            <a:pPr indent="-342900" lvl="0" marL="457200" rtl="0" algn="l">
              <a:lnSpc>
                <a:spcPct val="150000"/>
              </a:lnSpc>
              <a:spcBef>
                <a:spcPts val="0"/>
              </a:spcBef>
              <a:spcAft>
                <a:spcPts val="0"/>
              </a:spcAft>
              <a:buSzPts val="1800"/>
              <a:buChar char="●"/>
            </a:pPr>
            <a:r>
              <a:rPr lang="en"/>
              <a:t>Current </a:t>
            </a:r>
            <a:r>
              <a:rPr lang="en"/>
              <a:t>Implementation</a:t>
            </a:r>
            <a:endParaRPr/>
          </a:p>
          <a:p>
            <a:pPr indent="-342900" lvl="0" marL="457200" rtl="0" algn="l">
              <a:lnSpc>
                <a:spcPct val="150000"/>
              </a:lnSpc>
              <a:spcBef>
                <a:spcPts val="0"/>
              </a:spcBef>
              <a:spcAft>
                <a:spcPts val="0"/>
              </a:spcAft>
              <a:buSzPts val="1800"/>
              <a:buChar char="●"/>
            </a:pPr>
            <a:r>
              <a:rPr lang="en"/>
              <a:t>Self-Developed Microcontroller Board </a:t>
            </a:r>
            <a:endParaRPr/>
          </a:p>
          <a:p>
            <a:pPr indent="-342900" lvl="1" marL="1371600" rtl="0" algn="l">
              <a:lnSpc>
                <a:spcPct val="150000"/>
              </a:lnSpc>
              <a:spcBef>
                <a:spcPts val="0"/>
              </a:spcBef>
              <a:spcAft>
                <a:spcPts val="0"/>
              </a:spcAft>
              <a:buSzPts val="1800"/>
              <a:buChar char="○"/>
            </a:pPr>
            <a:r>
              <a:rPr lang="en" sz="1800"/>
              <a:t>Reduces Weight </a:t>
            </a:r>
            <a:endParaRPr sz="1800"/>
          </a:p>
          <a:p>
            <a:pPr indent="-342900" lvl="1" marL="1371600" rtl="0" algn="l">
              <a:lnSpc>
                <a:spcPct val="150000"/>
              </a:lnSpc>
              <a:spcBef>
                <a:spcPts val="0"/>
              </a:spcBef>
              <a:spcAft>
                <a:spcPts val="0"/>
              </a:spcAft>
              <a:buSzPts val="1800"/>
              <a:buChar char="○"/>
            </a:pPr>
            <a:r>
              <a:rPr lang="en" sz="1800"/>
              <a:t>Test Multiple </a:t>
            </a:r>
            <a:r>
              <a:rPr lang="en" sz="1800"/>
              <a:t>Algorithms</a:t>
            </a:r>
            <a:endParaRPr sz="1800"/>
          </a:p>
          <a:p>
            <a:pPr indent="-342900" lvl="0" marL="457200" rtl="0" algn="l">
              <a:lnSpc>
                <a:spcPct val="150000"/>
              </a:lnSpc>
              <a:spcBef>
                <a:spcPts val="0"/>
              </a:spcBef>
              <a:spcAft>
                <a:spcPts val="0"/>
              </a:spcAft>
              <a:buSzPts val="1800"/>
              <a:buChar char="●"/>
            </a:pPr>
            <a:r>
              <a:rPr lang="en"/>
              <a:t>Current Algorithm</a:t>
            </a:r>
            <a:endParaRPr/>
          </a:p>
          <a:p>
            <a:pPr indent="-342900" lvl="1" marL="1371600" rtl="0" algn="l">
              <a:lnSpc>
                <a:spcPct val="150000"/>
              </a:lnSpc>
              <a:spcBef>
                <a:spcPts val="0"/>
              </a:spcBef>
              <a:spcAft>
                <a:spcPts val="0"/>
              </a:spcAft>
              <a:buSzPts val="1800"/>
              <a:buChar char="○"/>
            </a:pPr>
            <a:r>
              <a:rPr lang="en" sz="1800"/>
              <a:t>Similar to a Phase Locked Loop</a:t>
            </a:r>
            <a:endParaRPr sz="1800"/>
          </a:p>
        </p:txBody>
      </p:sp>
      <p:pic>
        <p:nvPicPr>
          <p:cNvPr id="89" name="Google Shape;89;p16"/>
          <p:cNvPicPr preferRelativeResize="0"/>
          <p:nvPr/>
        </p:nvPicPr>
        <p:blipFill rotWithShape="1">
          <a:blip r:embed="rId3">
            <a:alphaModFix/>
          </a:blip>
          <a:srcRect b="0" l="0" r="0" t="0"/>
          <a:stretch/>
        </p:blipFill>
        <p:spPr>
          <a:xfrm>
            <a:off x="5963073" y="637538"/>
            <a:ext cx="3898850" cy="4697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Solutions</a:t>
            </a:r>
            <a:endParaRPr/>
          </a:p>
        </p:txBody>
      </p:sp>
      <p:sp>
        <p:nvSpPr>
          <p:cNvPr id="95" name="Google Shape;95;p17"/>
          <p:cNvSpPr txBox="1"/>
          <p:nvPr>
            <p:ph idx="1" type="body"/>
          </p:nvPr>
        </p:nvSpPr>
        <p:spPr>
          <a:xfrm>
            <a:off x="311700" y="1152425"/>
            <a:ext cx="4457400" cy="3614100"/>
          </a:xfrm>
          <a:prstGeom prst="rect">
            <a:avLst/>
          </a:prstGeom>
        </p:spPr>
        <p:txBody>
          <a:bodyPr anchorCtr="0" anchor="ctr" bIns="91425" lIns="91425" spcFirstLastPara="1" rIns="91425" wrap="square" tIns="91425">
            <a:normAutofit/>
          </a:bodyPr>
          <a:lstStyle/>
          <a:p>
            <a:pPr indent="0" lvl="0" marL="0" rtl="0" algn="l">
              <a:lnSpc>
                <a:spcPct val="150000"/>
              </a:lnSpc>
              <a:spcBef>
                <a:spcPts val="0"/>
              </a:spcBef>
              <a:spcAft>
                <a:spcPts val="0"/>
              </a:spcAft>
              <a:buNone/>
            </a:pPr>
            <a:r>
              <a:rPr b="1" lang="en" sz="2100">
                <a:solidFill>
                  <a:schemeClr val="dk1"/>
                </a:solidFill>
              </a:rPr>
              <a:t>Matlab Simulink</a:t>
            </a:r>
            <a:endParaRPr b="1" sz="2100">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Physical Build of Resolver and Resolver Encoder</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Phase Locked Loop (PLL)</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Third-Order Rational Polynomial (3-ORP)</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S-Transform (S-T)</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Recurrent Neural Network (RNN)</a:t>
            </a:r>
            <a:endParaRPr>
              <a:solidFill>
                <a:schemeClr val="dk1"/>
              </a:solidFill>
            </a:endParaRPr>
          </a:p>
        </p:txBody>
      </p:sp>
      <p:pic>
        <p:nvPicPr>
          <p:cNvPr id="96" name="Google Shape;96;p17"/>
          <p:cNvPicPr preferRelativeResize="0"/>
          <p:nvPr/>
        </p:nvPicPr>
        <p:blipFill rotWithShape="1">
          <a:blip r:embed="rId3">
            <a:alphaModFix/>
          </a:blip>
          <a:srcRect b="5606" l="23594" r="21752" t="0"/>
          <a:stretch/>
        </p:blipFill>
        <p:spPr>
          <a:xfrm>
            <a:off x="4769100" y="626400"/>
            <a:ext cx="4333350" cy="42062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Physical Apparatus</a:t>
            </a:r>
            <a:endParaRPr/>
          </a:p>
        </p:txBody>
      </p:sp>
      <p:sp>
        <p:nvSpPr>
          <p:cNvPr id="102" name="Google Shape;102;p18"/>
          <p:cNvSpPr txBox="1"/>
          <p:nvPr>
            <p:ph idx="1" type="body"/>
          </p:nvPr>
        </p:nvSpPr>
        <p:spPr>
          <a:xfrm>
            <a:off x="311700" y="1266325"/>
            <a:ext cx="3669900" cy="33027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The apparatus consists of:</a:t>
            </a:r>
            <a:endParaRPr/>
          </a:p>
          <a:p>
            <a:pPr indent="-334327" lvl="0" marL="457200" rtl="0" algn="l">
              <a:lnSpc>
                <a:spcPct val="200000"/>
              </a:lnSpc>
              <a:spcBef>
                <a:spcPts val="1200"/>
              </a:spcBef>
              <a:spcAft>
                <a:spcPts val="0"/>
              </a:spcAft>
              <a:buSzPct val="100000"/>
              <a:buChar char="●"/>
            </a:pPr>
            <a:r>
              <a:rPr lang="en"/>
              <a:t>Brushless motor</a:t>
            </a:r>
            <a:endParaRPr/>
          </a:p>
          <a:p>
            <a:pPr indent="-334327" lvl="0" marL="457200" rtl="0" algn="l">
              <a:lnSpc>
                <a:spcPct val="200000"/>
              </a:lnSpc>
              <a:spcBef>
                <a:spcPts val="0"/>
              </a:spcBef>
              <a:spcAft>
                <a:spcPts val="0"/>
              </a:spcAft>
              <a:buSzPct val="100000"/>
              <a:buChar char="●"/>
            </a:pPr>
            <a:r>
              <a:rPr lang="en"/>
              <a:t>Resolver</a:t>
            </a:r>
            <a:endParaRPr/>
          </a:p>
          <a:p>
            <a:pPr indent="-334327" lvl="0" marL="457200" rtl="0" algn="l">
              <a:lnSpc>
                <a:spcPct val="200000"/>
              </a:lnSpc>
              <a:spcBef>
                <a:spcPts val="0"/>
              </a:spcBef>
              <a:spcAft>
                <a:spcPts val="0"/>
              </a:spcAft>
              <a:buSzPct val="100000"/>
              <a:buChar char="●"/>
            </a:pPr>
            <a:r>
              <a:rPr lang="en"/>
              <a:t>ESC</a:t>
            </a:r>
            <a:endParaRPr/>
          </a:p>
          <a:p>
            <a:pPr indent="-334327" lvl="0" marL="457200" rtl="0" algn="l">
              <a:lnSpc>
                <a:spcPct val="200000"/>
              </a:lnSpc>
              <a:spcBef>
                <a:spcPts val="0"/>
              </a:spcBef>
              <a:spcAft>
                <a:spcPts val="0"/>
              </a:spcAft>
              <a:buSzPct val="100000"/>
              <a:buChar char="●"/>
            </a:pPr>
            <a:r>
              <a:rPr lang="en"/>
              <a:t>Two couplers</a:t>
            </a:r>
            <a:endParaRPr/>
          </a:p>
          <a:p>
            <a:pPr indent="-334327" lvl="0" marL="457200" rtl="0" algn="l">
              <a:lnSpc>
                <a:spcPct val="200000"/>
              </a:lnSpc>
              <a:spcBef>
                <a:spcPts val="0"/>
              </a:spcBef>
              <a:spcAft>
                <a:spcPts val="0"/>
              </a:spcAft>
              <a:buSzPct val="100000"/>
              <a:buChar char="●"/>
            </a:pPr>
            <a:r>
              <a:rPr lang="en"/>
              <a:t>Threaded rod</a:t>
            </a:r>
            <a:endParaRPr/>
          </a:p>
          <a:p>
            <a:pPr indent="-334327" lvl="0" marL="457200" rtl="0" algn="l">
              <a:lnSpc>
                <a:spcPct val="200000"/>
              </a:lnSpc>
              <a:spcBef>
                <a:spcPts val="0"/>
              </a:spcBef>
              <a:spcAft>
                <a:spcPts val="0"/>
              </a:spcAft>
              <a:buSzPct val="100000"/>
              <a:buChar char="●"/>
            </a:pPr>
            <a:r>
              <a:rPr lang="en"/>
              <a:t>3D printed stand</a:t>
            </a:r>
            <a:endParaRPr/>
          </a:p>
        </p:txBody>
      </p:sp>
      <p:pic>
        <p:nvPicPr>
          <p:cNvPr id="103" name="Google Shape;103;p18"/>
          <p:cNvPicPr preferRelativeResize="0"/>
          <p:nvPr/>
        </p:nvPicPr>
        <p:blipFill rotWithShape="1">
          <a:blip r:embed="rId3">
            <a:alphaModFix/>
          </a:blip>
          <a:srcRect b="20337" l="0" r="0" t="26674"/>
          <a:stretch/>
        </p:blipFill>
        <p:spPr>
          <a:xfrm>
            <a:off x="3823863" y="1093950"/>
            <a:ext cx="4379264" cy="1740399"/>
          </a:xfrm>
          <a:prstGeom prst="rect">
            <a:avLst/>
          </a:prstGeom>
          <a:noFill/>
          <a:ln>
            <a:noFill/>
          </a:ln>
        </p:spPr>
      </p:pic>
      <p:pic>
        <p:nvPicPr>
          <p:cNvPr id="104" name="Google Shape;104;p18"/>
          <p:cNvPicPr preferRelativeResize="0"/>
          <p:nvPr/>
        </p:nvPicPr>
        <p:blipFill rotWithShape="1">
          <a:blip r:embed="rId4">
            <a:alphaModFix/>
          </a:blip>
          <a:srcRect b="32526" l="0" r="0" t="15103"/>
          <a:stretch/>
        </p:blipFill>
        <p:spPr>
          <a:xfrm>
            <a:off x="3823875" y="3063925"/>
            <a:ext cx="4431196" cy="1740399"/>
          </a:xfrm>
          <a:prstGeom prst="rect">
            <a:avLst/>
          </a:prstGeom>
          <a:noFill/>
          <a:ln>
            <a:noFill/>
          </a:ln>
        </p:spPr>
      </p:pic>
      <p:sp>
        <p:nvSpPr>
          <p:cNvPr id="105" name="Google Shape;105;p18"/>
          <p:cNvSpPr txBox="1"/>
          <p:nvPr/>
        </p:nvSpPr>
        <p:spPr>
          <a:xfrm>
            <a:off x="4594038" y="2771425"/>
            <a:ext cx="2838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700">
                <a:solidFill>
                  <a:srgbClr val="666666"/>
                </a:solidFill>
              </a:rPr>
              <a:t>Top View of Apparatus</a:t>
            </a:r>
            <a:endParaRPr i="1" sz="700">
              <a:solidFill>
                <a:srgbClr val="666666"/>
              </a:solidFill>
            </a:endParaRPr>
          </a:p>
        </p:txBody>
      </p:sp>
      <p:sp>
        <p:nvSpPr>
          <p:cNvPr id="106" name="Google Shape;106;p18"/>
          <p:cNvSpPr txBox="1"/>
          <p:nvPr/>
        </p:nvSpPr>
        <p:spPr>
          <a:xfrm>
            <a:off x="4670238" y="4724650"/>
            <a:ext cx="2838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700">
                <a:solidFill>
                  <a:srgbClr val="666666"/>
                </a:solidFill>
              </a:rPr>
              <a:t>Side</a:t>
            </a:r>
            <a:r>
              <a:rPr i="1" lang="en" sz="700">
                <a:solidFill>
                  <a:srgbClr val="666666"/>
                </a:solidFill>
              </a:rPr>
              <a:t> View of Apparatus</a:t>
            </a:r>
            <a:endParaRPr i="1" sz="700">
              <a:solidFill>
                <a:srgbClr val="66666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Physical Apparatus (cont)</a:t>
            </a:r>
            <a:endParaRPr/>
          </a:p>
        </p:txBody>
      </p:sp>
      <p:sp>
        <p:nvSpPr>
          <p:cNvPr id="112" name="Google Shape;112;p19"/>
          <p:cNvSpPr txBox="1"/>
          <p:nvPr>
            <p:ph idx="1" type="body"/>
          </p:nvPr>
        </p:nvSpPr>
        <p:spPr>
          <a:xfrm>
            <a:off x="311700" y="1070075"/>
            <a:ext cx="3269400" cy="2478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Also included</a:t>
            </a:r>
            <a:r>
              <a:rPr lang="en"/>
              <a:t>:</a:t>
            </a:r>
            <a:endParaRPr/>
          </a:p>
          <a:p>
            <a:pPr indent="-325755" lvl="0" marL="457200" rtl="0" algn="l">
              <a:lnSpc>
                <a:spcPct val="200000"/>
              </a:lnSpc>
              <a:spcBef>
                <a:spcPts val="1200"/>
              </a:spcBef>
              <a:spcAft>
                <a:spcPts val="0"/>
              </a:spcAft>
              <a:buSzPct val="100000"/>
              <a:buChar char="●"/>
            </a:pPr>
            <a:r>
              <a:rPr lang="en"/>
              <a:t>Arduino</a:t>
            </a:r>
            <a:endParaRPr/>
          </a:p>
          <a:p>
            <a:pPr indent="-325755" lvl="0" marL="457200" rtl="0" algn="l">
              <a:lnSpc>
                <a:spcPct val="200000"/>
              </a:lnSpc>
              <a:spcBef>
                <a:spcPts val="0"/>
              </a:spcBef>
              <a:spcAft>
                <a:spcPts val="0"/>
              </a:spcAft>
              <a:buSzPct val="100000"/>
              <a:buChar char="●"/>
            </a:pPr>
            <a:r>
              <a:rPr lang="en"/>
              <a:t>10k Potentiometer</a:t>
            </a:r>
            <a:endParaRPr/>
          </a:p>
          <a:p>
            <a:pPr indent="-325755" lvl="0" marL="457200" rtl="0" algn="l">
              <a:lnSpc>
                <a:spcPct val="200000"/>
              </a:lnSpc>
              <a:spcBef>
                <a:spcPts val="0"/>
              </a:spcBef>
              <a:spcAft>
                <a:spcPts val="0"/>
              </a:spcAft>
              <a:buSzPct val="100000"/>
              <a:buChar char="●"/>
            </a:pPr>
            <a:r>
              <a:rPr lang="en"/>
              <a:t>Power Supply</a:t>
            </a:r>
            <a:endParaRPr/>
          </a:p>
          <a:p>
            <a:pPr indent="-325755" lvl="0" marL="457200" rtl="0" algn="l">
              <a:lnSpc>
                <a:spcPct val="200000"/>
              </a:lnSpc>
              <a:spcBef>
                <a:spcPts val="0"/>
              </a:spcBef>
              <a:spcAft>
                <a:spcPts val="0"/>
              </a:spcAft>
              <a:buSzPct val="100000"/>
              <a:buChar char="●"/>
            </a:pPr>
            <a:r>
              <a:rPr lang="en"/>
              <a:t>Oscilloscope</a:t>
            </a:r>
            <a:endParaRPr/>
          </a:p>
          <a:p>
            <a:pPr indent="-325755" lvl="0" marL="457200" rtl="0" algn="l">
              <a:lnSpc>
                <a:spcPct val="200000"/>
              </a:lnSpc>
              <a:spcBef>
                <a:spcPts val="0"/>
              </a:spcBef>
              <a:spcAft>
                <a:spcPts val="0"/>
              </a:spcAft>
              <a:buSzPct val="100000"/>
              <a:buChar char="●"/>
            </a:pPr>
            <a:r>
              <a:rPr lang="en"/>
              <a:t>Waveform generator</a:t>
            </a:r>
            <a:endParaRPr/>
          </a:p>
        </p:txBody>
      </p:sp>
      <p:pic>
        <p:nvPicPr>
          <p:cNvPr id="113" name="Google Shape;113;p19"/>
          <p:cNvPicPr preferRelativeResize="0"/>
          <p:nvPr/>
        </p:nvPicPr>
        <p:blipFill rotWithShape="1">
          <a:blip r:embed="rId3">
            <a:alphaModFix/>
          </a:blip>
          <a:srcRect b="56399" l="64283" r="0" t="21764"/>
          <a:stretch/>
        </p:blipFill>
        <p:spPr>
          <a:xfrm>
            <a:off x="4258838" y="1076225"/>
            <a:ext cx="3832443" cy="1757299"/>
          </a:xfrm>
          <a:prstGeom prst="rect">
            <a:avLst/>
          </a:prstGeom>
          <a:noFill/>
          <a:ln>
            <a:noFill/>
          </a:ln>
        </p:spPr>
      </p:pic>
      <p:sp>
        <p:nvSpPr>
          <p:cNvPr id="114" name="Google Shape;114;p19"/>
          <p:cNvSpPr txBox="1"/>
          <p:nvPr/>
        </p:nvSpPr>
        <p:spPr>
          <a:xfrm>
            <a:off x="4717788" y="2766575"/>
            <a:ext cx="2838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700">
                <a:solidFill>
                  <a:srgbClr val="666666"/>
                </a:solidFill>
              </a:rPr>
              <a:t>Oscilloscope to measure resolver. Sine (Yellow), Cosine (Purple).</a:t>
            </a:r>
            <a:endParaRPr i="1" sz="700">
              <a:solidFill>
                <a:srgbClr val="666666"/>
              </a:solidFill>
            </a:endParaRPr>
          </a:p>
        </p:txBody>
      </p:sp>
      <p:sp>
        <p:nvSpPr>
          <p:cNvPr id="115" name="Google Shape;115;p19"/>
          <p:cNvSpPr txBox="1"/>
          <p:nvPr>
            <p:ph idx="1" type="body"/>
          </p:nvPr>
        </p:nvSpPr>
        <p:spPr>
          <a:xfrm>
            <a:off x="311700" y="3624350"/>
            <a:ext cx="3669900" cy="1529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sz="1600"/>
              <a:t>We can use the data from the oscilloscope and feed it into our various algorithms.</a:t>
            </a:r>
            <a:endParaRPr sz="1600"/>
          </a:p>
        </p:txBody>
      </p:sp>
      <p:pic>
        <p:nvPicPr>
          <p:cNvPr id="116" name="Google Shape;116;p19"/>
          <p:cNvPicPr preferRelativeResize="0"/>
          <p:nvPr/>
        </p:nvPicPr>
        <p:blipFill rotWithShape="1">
          <a:blip r:embed="rId4">
            <a:alphaModFix/>
          </a:blip>
          <a:srcRect b="13700" l="24945" r="20314" t="11393"/>
          <a:stretch/>
        </p:blipFill>
        <p:spPr>
          <a:xfrm rot="-5400000">
            <a:off x="5296412" y="2334664"/>
            <a:ext cx="1757299" cy="3206124"/>
          </a:xfrm>
          <a:prstGeom prst="rect">
            <a:avLst/>
          </a:prstGeom>
          <a:noFill/>
          <a:ln>
            <a:noFill/>
          </a:ln>
        </p:spPr>
      </p:pic>
      <p:sp>
        <p:nvSpPr>
          <p:cNvPr id="117" name="Google Shape;117;p19"/>
          <p:cNvSpPr txBox="1"/>
          <p:nvPr/>
        </p:nvSpPr>
        <p:spPr>
          <a:xfrm>
            <a:off x="4755600" y="4746675"/>
            <a:ext cx="2838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700">
                <a:solidFill>
                  <a:srgbClr val="666666"/>
                </a:solidFill>
              </a:rPr>
              <a:t>Arduino to send PWM signal and potentiometer to control motor.</a:t>
            </a:r>
            <a:endParaRPr i="1" sz="700">
              <a:solidFill>
                <a:srgbClr val="66666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3D Printed Apparatus Piece</a:t>
            </a:r>
            <a:endParaRPr/>
          </a:p>
        </p:txBody>
      </p:sp>
      <p:pic>
        <p:nvPicPr>
          <p:cNvPr id="123" name="Google Shape;123;p20"/>
          <p:cNvPicPr preferRelativeResize="0"/>
          <p:nvPr/>
        </p:nvPicPr>
        <p:blipFill>
          <a:blip r:embed="rId3">
            <a:alphaModFix/>
          </a:blip>
          <a:stretch>
            <a:fillRect/>
          </a:stretch>
        </p:blipFill>
        <p:spPr>
          <a:xfrm>
            <a:off x="477350" y="1152425"/>
            <a:ext cx="4269876" cy="3769026"/>
          </a:xfrm>
          <a:prstGeom prst="rect">
            <a:avLst/>
          </a:prstGeom>
          <a:noFill/>
          <a:ln>
            <a:noFill/>
          </a:ln>
        </p:spPr>
      </p:pic>
      <p:pic>
        <p:nvPicPr>
          <p:cNvPr id="124" name="Google Shape;124;p20"/>
          <p:cNvPicPr preferRelativeResize="0"/>
          <p:nvPr/>
        </p:nvPicPr>
        <p:blipFill>
          <a:blip r:embed="rId4">
            <a:alphaModFix/>
          </a:blip>
          <a:stretch>
            <a:fillRect/>
          </a:stretch>
        </p:blipFill>
        <p:spPr>
          <a:xfrm>
            <a:off x="5352725" y="134725"/>
            <a:ext cx="2809225" cy="2520249"/>
          </a:xfrm>
          <a:prstGeom prst="rect">
            <a:avLst/>
          </a:prstGeom>
          <a:noFill/>
          <a:ln>
            <a:noFill/>
          </a:ln>
        </p:spPr>
      </p:pic>
      <p:pic>
        <p:nvPicPr>
          <p:cNvPr id="125" name="Google Shape;125;p20"/>
          <p:cNvPicPr preferRelativeResize="0"/>
          <p:nvPr/>
        </p:nvPicPr>
        <p:blipFill>
          <a:blip r:embed="rId5">
            <a:alphaModFix/>
          </a:blip>
          <a:stretch>
            <a:fillRect/>
          </a:stretch>
        </p:blipFill>
        <p:spPr>
          <a:xfrm>
            <a:off x="5245325" y="2654975"/>
            <a:ext cx="3036087" cy="2336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Apparatus Demo</a:t>
            </a:r>
            <a:endParaRPr/>
          </a:p>
        </p:txBody>
      </p:sp>
      <p:pic>
        <p:nvPicPr>
          <p:cNvPr id="131" name="Google Shape;131;p21" title="oscilloscope_video.mp4">
            <a:hlinkClick r:id="rId3"/>
          </p:cNvPr>
          <p:cNvPicPr preferRelativeResize="0"/>
          <p:nvPr/>
        </p:nvPicPr>
        <p:blipFill>
          <a:blip r:embed="rId4">
            <a:alphaModFix/>
          </a:blip>
          <a:stretch>
            <a:fillRect/>
          </a:stretch>
        </p:blipFill>
        <p:spPr>
          <a:xfrm>
            <a:off x="1295313" y="1152425"/>
            <a:ext cx="6553378" cy="3686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ropic">
  <a:themeElements>
    <a:clrScheme name="Tropic">
      <a:dk1>
        <a:srgbClr val="666666"/>
      </a:dk1>
      <a:lt1>
        <a:srgbClr val="FFFFFF"/>
      </a:lt1>
      <a:dk2>
        <a:srgbClr val="666666"/>
      </a:dk2>
      <a:lt2>
        <a:srgbClr val="666666"/>
      </a:lt2>
      <a:accent1>
        <a:srgbClr val="F79606"/>
      </a:accent1>
      <a:accent2>
        <a:srgbClr val="CE93D8"/>
      </a:accent2>
      <a:accent3>
        <a:srgbClr val="666666"/>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